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33" r:id="rId3"/>
    <p:sldId id="336" r:id="rId4"/>
    <p:sldId id="282" r:id="rId5"/>
    <p:sldId id="337" r:id="rId6"/>
    <p:sldId id="286" r:id="rId7"/>
    <p:sldId id="340" r:id="rId8"/>
    <p:sldId id="338" r:id="rId9"/>
    <p:sldId id="325" r:id="rId10"/>
    <p:sldId id="287" r:id="rId11"/>
    <p:sldId id="322" r:id="rId12"/>
    <p:sldId id="288" r:id="rId13"/>
    <p:sldId id="341" r:id="rId14"/>
    <p:sldId id="344" r:id="rId15"/>
    <p:sldId id="343" r:id="rId16"/>
    <p:sldId id="342" r:id="rId17"/>
    <p:sldId id="321" r:id="rId18"/>
    <p:sldId id="289" r:id="rId19"/>
    <p:sldId id="326" r:id="rId20"/>
    <p:sldId id="290" r:id="rId21"/>
    <p:sldId id="324" r:id="rId22"/>
    <p:sldId id="334" r:id="rId23"/>
    <p:sldId id="335" r:id="rId24"/>
    <p:sldId id="33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21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2FD8E2-5CAE-495E-8922-915CF999CF6C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8716F6-3FD2-47D5-9263-C7EE1A653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329BC-880A-42A4-8868-DB55AB34187D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A9C49-1D6C-451F-B66A-1110906F7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60BE4-64B6-416D-B752-5A76E5C1F181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0077E-3449-4110-9F25-57655A0F0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D9781-648D-49E5-AB34-FBFF008C9C52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6E3B-9C0E-4579-8411-E26D0C9EB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E36576-6CBA-450D-BDCB-F7BBC557CF41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8C787-D309-4E26-BFF0-E109B2074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A54C3-79DD-4704-8916-FD5FFEB64DEB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AF4D6-7413-4C80-9EF0-DFD6318C4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98922A-12D4-45D9-8BA9-81626C4A643C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62C096-5688-4B91-86FA-C036794CD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A8325-63FF-4C79-A336-C3FEAD7C4118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51BBC-6523-43A7-8937-B480AF0FE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DB07FD-475D-4DFD-8087-2A347317843D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D37497-0D7F-4891-8DEB-0D9E4E6AE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378BA7-7C81-4181-AF78-B93F365CDCEC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1BDC19-8050-4154-AF58-EE2EF5BE2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CCC548-C9C9-4B56-8DA4-A2CA56B19D4D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B8CF8F-1CE1-43F0-9607-3A71442D4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12AD83B-A9E0-48F7-8EAF-E068813F08AD}" type="datetimeFigureOut">
              <a:rPr lang="ru-RU"/>
              <a:pPr>
                <a:defRPr/>
              </a:pPr>
              <a:t>19.12.2013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3C953A52-89D8-45DC-8BBB-44A5C4E8E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4" r:id="rId2"/>
    <p:sldLayoutId id="2147483720" r:id="rId3"/>
    <p:sldLayoutId id="2147483715" r:id="rId4"/>
    <p:sldLayoutId id="2147483721" r:id="rId5"/>
    <p:sldLayoutId id="2147483716" r:id="rId6"/>
    <p:sldLayoutId id="2147483722" r:id="rId7"/>
    <p:sldLayoutId id="2147483723" r:id="rId8"/>
    <p:sldLayoutId id="2147483724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071810"/>
            <a:ext cx="7407275" cy="14716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</a:rPr>
              <a:t>«Опыт работы КУ ХМАО-Югры «Лемпинский окружной наркологический реабилитационный центр» </a:t>
            </a:r>
            <a:r>
              <a:rPr lang="ru-RU" sz="44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4400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4400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71538" y="188913"/>
            <a:ext cx="8072462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Специалисты Центра в своей работе разрабатывают и применяют различные методики и технологии: </a:t>
            </a:r>
          </a:p>
          <a:p>
            <a:pPr marL="609600" marR="0" lvl="0" indent="-609600" algn="ctr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Терапия реабилитационной средой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1C1CFE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Диагностические  методики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- клиническое обследование;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- соматическое обследование;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- психологическое исследование: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- тестирование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ретестирование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Медицинские 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- фармакотерапия;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- физиотерапия;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- гидротерапия (душ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Шарко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гидромассажные ванны);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- лечебная физкультура;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- биологическая обратная связь (БОС). 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464F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STA50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33375"/>
            <a:ext cx="2119313" cy="25193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5580063" y="2924175"/>
            <a:ext cx="2930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Песочная психотерапия</a:t>
            </a:r>
          </a:p>
        </p:txBody>
      </p:sp>
      <p:pic>
        <p:nvPicPr>
          <p:cNvPr id="56326" name="Picture 6" descr="STA500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357563"/>
            <a:ext cx="3816350" cy="28035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4572000" y="621665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Телесно - ориентированная </a:t>
            </a:r>
          </a:p>
          <a:p>
            <a:pPr algn="ctr"/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психотерапия</a:t>
            </a:r>
          </a:p>
        </p:txBody>
      </p:sp>
      <p:pic>
        <p:nvPicPr>
          <p:cNvPr id="56328" name="Picture 4" descr="Изображение 0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3816350" cy="2757488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1476375" y="3068638"/>
            <a:ext cx="1712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Гипнотарий</a:t>
            </a:r>
            <a:endParaRPr lang="ru-RU" b="1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6330" name="Picture 10" descr="DSC001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3716338"/>
            <a:ext cx="2663825" cy="2447925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2303463" y="6216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>
              <a:solidFill>
                <a:srgbClr val="6464FE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684213" y="6216650"/>
            <a:ext cx="3455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Суггестивно - </a:t>
            </a:r>
            <a:r>
              <a:rPr lang="ru-RU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трансовая</a:t>
            </a:r>
            <a:endParaRPr lang="ru-RU" b="1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терапия</a:t>
            </a:r>
          </a:p>
        </p:txBody>
      </p:sp>
    </p:spTree>
  </p:cSld>
  <p:clrMapOvr>
    <a:masterClrMapping/>
  </p:clrMapOvr>
  <p:transition advClick="0" advTm="689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00100" y="188913"/>
            <a:ext cx="782005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Психотерапевтические </a:t>
            </a:r>
            <a:endParaRPr lang="ru-RU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2900" indent="-342900"/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marL="342900" indent="-342900"/>
            <a:r>
              <a:rPr lang="ru-RU" dirty="0">
                <a:latin typeface="+mn-lt"/>
              </a:rPr>
              <a:t>- Рациональная дискуссионная психотерапия;</a:t>
            </a:r>
          </a:p>
          <a:p>
            <a:pPr marL="342900" indent="-342900"/>
            <a:r>
              <a:rPr lang="ru-RU" dirty="0">
                <a:latin typeface="+mn-lt"/>
              </a:rPr>
              <a:t>- </a:t>
            </a:r>
            <a:r>
              <a:rPr lang="ru-RU" dirty="0" err="1">
                <a:latin typeface="+mn-lt"/>
              </a:rPr>
              <a:t>Когнитивно</a:t>
            </a:r>
            <a:r>
              <a:rPr lang="ru-RU" dirty="0">
                <a:latin typeface="+mn-lt"/>
              </a:rPr>
              <a:t> -поведенческая психотерапия;</a:t>
            </a:r>
          </a:p>
          <a:p>
            <a:pPr marL="342900" indent="-342900"/>
            <a:r>
              <a:rPr lang="ru-RU" dirty="0">
                <a:latin typeface="+mn-lt"/>
              </a:rPr>
              <a:t>- Ролевые игры;</a:t>
            </a:r>
          </a:p>
          <a:p>
            <a:pPr marL="342900" indent="-342900"/>
            <a:r>
              <a:rPr lang="ru-RU" dirty="0">
                <a:latin typeface="+mn-lt"/>
              </a:rPr>
              <a:t>- АРТ- терапия;</a:t>
            </a:r>
          </a:p>
          <a:p>
            <a:pPr marL="342900" indent="-342900"/>
            <a:r>
              <a:rPr lang="ru-RU" dirty="0">
                <a:latin typeface="+mn-lt"/>
              </a:rPr>
              <a:t>- Телесно-ориентированная психотерапия;</a:t>
            </a:r>
          </a:p>
          <a:p>
            <a:pPr marL="342900" indent="-342900"/>
            <a:r>
              <a:rPr lang="ru-RU" dirty="0">
                <a:latin typeface="+mn-lt"/>
              </a:rPr>
              <a:t>- Сеансы групповой релаксационной психотерапии;</a:t>
            </a:r>
          </a:p>
          <a:p>
            <a:pPr marL="342900" indent="-342900"/>
            <a:r>
              <a:rPr lang="ru-RU" dirty="0">
                <a:latin typeface="+mn-lt"/>
              </a:rPr>
              <a:t>- Сеансы НЛП-программирования;</a:t>
            </a:r>
          </a:p>
          <a:p>
            <a:pPr marL="342900" indent="-342900"/>
            <a:r>
              <a:rPr lang="ru-RU" dirty="0">
                <a:latin typeface="+mn-lt"/>
              </a:rPr>
              <a:t>- Семейная психотерапия;</a:t>
            </a:r>
          </a:p>
          <a:p>
            <a:pPr marL="342900" indent="-342900"/>
            <a:r>
              <a:rPr lang="ru-RU" dirty="0">
                <a:latin typeface="+mn-lt"/>
              </a:rPr>
              <a:t>- </a:t>
            </a:r>
            <a:r>
              <a:rPr lang="ru-RU" dirty="0" err="1">
                <a:latin typeface="+mn-lt"/>
              </a:rPr>
              <a:t>Гештальт</a:t>
            </a:r>
            <a:r>
              <a:rPr lang="ru-RU" dirty="0">
                <a:latin typeface="+mn-lt"/>
              </a:rPr>
              <a:t> - психотерапевтические техники;</a:t>
            </a:r>
          </a:p>
          <a:p>
            <a:pPr marL="342900" indent="-342900"/>
            <a:r>
              <a:rPr lang="ru-RU" dirty="0">
                <a:latin typeface="+mn-lt"/>
              </a:rPr>
              <a:t>- Позитивная психотерапия;</a:t>
            </a:r>
          </a:p>
          <a:p>
            <a:pPr marL="342900" indent="-342900"/>
            <a:r>
              <a:rPr lang="ru-RU" dirty="0">
                <a:latin typeface="+mn-lt"/>
              </a:rPr>
              <a:t>- Психотерапевтические техники с использованием </a:t>
            </a:r>
            <a:r>
              <a:rPr lang="ru-RU" dirty="0" err="1">
                <a:latin typeface="+mn-lt"/>
              </a:rPr>
              <a:t>символодрамы</a:t>
            </a:r>
            <a:r>
              <a:rPr lang="ru-RU" dirty="0">
                <a:latin typeface="+mn-lt"/>
              </a:rPr>
              <a:t>;</a:t>
            </a:r>
          </a:p>
          <a:p>
            <a:pPr marL="342900" indent="-342900"/>
            <a:r>
              <a:rPr lang="ru-RU" dirty="0">
                <a:latin typeface="+mn-lt"/>
              </a:rPr>
              <a:t>- Аналитическая </a:t>
            </a:r>
            <a:r>
              <a:rPr lang="ru-RU" dirty="0" err="1">
                <a:latin typeface="+mn-lt"/>
              </a:rPr>
              <a:t>психодрама</a:t>
            </a:r>
            <a:r>
              <a:rPr lang="ru-RU" dirty="0">
                <a:latin typeface="+mn-lt"/>
              </a:rPr>
              <a:t>;</a:t>
            </a:r>
          </a:p>
          <a:p>
            <a:pPr marL="342900" indent="-342900"/>
            <a:r>
              <a:rPr lang="ru-RU" dirty="0">
                <a:latin typeface="+mn-lt"/>
              </a:rPr>
              <a:t>- Танцевально-двигательная психотерапия;</a:t>
            </a:r>
          </a:p>
          <a:p>
            <a:pPr marL="342900" indent="-342900"/>
            <a:r>
              <a:rPr lang="ru-RU" dirty="0">
                <a:latin typeface="+mn-lt"/>
              </a:rPr>
              <a:t>- </a:t>
            </a:r>
            <a:r>
              <a:rPr lang="ru-RU" dirty="0" err="1">
                <a:latin typeface="+mn-lt"/>
              </a:rPr>
              <a:t>Трансактный</a:t>
            </a:r>
            <a:r>
              <a:rPr lang="ru-RU" dirty="0">
                <a:latin typeface="+mn-lt"/>
              </a:rPr>
              <a:t> анализ;</a:t>
            </a:r>
          </a:p>
          <a:p>
            <a:pPr marL="342900" indent="-342900"/>
            <a:r>
              <a:rPr lang="ru-RU" dirty="0">
                <a:latin typeface="+mn-lt"/>
              </a:rPr>
              <a:t>- Терапия, фокусированная на решении;</a:t>
            </a:r>
          </a:p>
          <a:p>
            <a:pPr marL="342900" indent="-342900"/>
            <a:r>
              <a:rPr lang="ru-RU" dirty="0">
                <a:latin typeface="+mn-lt"/>
              </a:rPr>
              <a:t>- </a:t>
            </a:r>
            <a:r>
              <a:rPr lang="ru-RU" dirty="0" err="1">
                <a:latin typeface="+mn-lt"/>
              </a:rPr>
              <a:t>Психосинтез</a:t>
            </a:r>
            <a:r>
              <a:rPr lang="ru-RU" dirty="0">
                <a:latin typeface="+mn-lt"/>
              </a:rPr>
              <a:t>;</a:t>
            </a:r>
          </a:p>
          <a:p>
            <a:pPr marL="342900" indent="-342900"/>
            <a:r>
              <a:rPr lang="ru-RU" dirty="0">
                <a:latin typeface="+mn-lt"/>
              </a:rPr>
              <a:t>- Курс групповых </a:t>
            </a:r>
            <a:r>
              <a:rPr lang="ru-RU" dirty="0" err="1">
                <a:latin typeface="+mn-lt"/>
              </a:rPr>
              <a:t>либеротерапевтических</a:t>
            </a:r>
            <a:r>
              <a:rPr lang="ru-RU" dirty="0">
                <a:latin typeface="+mn-lt"/>
              </a:rPr>
              <a:t> занятий с элементами </a:t>
            </a:r>
            <a:r>
              <a:rPr lang="ru-RU" dirty="0" err="1">
                <a:latin typeface="+mn-lt"/>
              </a:rPr>
              <a:t>арттерапии</a:t>
            </a:r>
            <a:r>
              <a:rPr lang="ru-RU" dirty="0">
                <a:latin typeface="+mn-lt"/>
              </a:rPr>
              <a:t>.</a:t>
            </a:r>
          </a:p>
          <a:p>
            <a:pPr marL="342900" indent="-342900">
              <a:buClr>
                <a:schemeClr val="hlink"/>
              </a:buClr>
              <a:buSzPct val="120000"/>
            </a:pPr>
            <a:endParaRPr lang="ru-RU" dirty="0">
              <a:latin typeface="+mn-lt"/>
            </a:endParaRPr>
          </a:p>
          <a:p>
            <a:pPr marL="342900" indent="-342900">
              <a:buClr>
                <a:schemeClr val="hlink"/>
              </a:buClr>
              <a:buSzPct val="120000"/>
            </a:pPr>
            <a:endParaRPr lang="ru-RU" dirty="0">
              <a:solidFill>
                <a:srgbClr val="6464F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лоиа\Desktop\STA5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66"/>
            <a:ext cx="3786214" cy="485776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" name="Picture 4" descr="STA50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7166"/>
            <a:ext cx="3714776" cy="4857784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57356" y="5786454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+mj-lt"/>
              </a:rPr>
              <a:t>Выставки работ пациентов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876925"/>
            <a:ext cx="9144000" cy="620713"/>
          </a:xfrm>
        </p:spPr>
        <p:txBody>
          <a:bodyPr anchor="ctr"/>
          <a:lstStyle/>
          <a:p>
            <a:pPr marL="0" indent="0" algn="ctr" eaLnBrk="1" hangingPunct="1">
              <a:buFontTx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Швейная мастерская</a:t>
            </a:r>
          </a:p>
        </p:txBody>
      </p:sp>
      <p:pic>
        <p:nvPicPr>
          <p:cNvPr id="55299" name="Picture 4" descr="STA5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7345362" cy="551021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72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9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021388"/>
            <a:ext cx="9144000" cy="647700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</a:rPr>
              <a:t>Территория центра</a:t>
            </a:r>
          </a:p>
        </p:txBody>
      </p:sp>
      <p:pic>
        <p:nvPicPr>
          <p:cNvPr id="123907" name="Picture 6" descr="C:\Users\лоиа\Desktop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3598863" cy="272573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23908" name="Picture 4" descr="C:\Users\лоиа\Desktop\STA5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571612"/>
            <a:ext cx="3136900" cy="274161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23909" name="Picture 9" descr="STA502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357562"/>
            <a:ext cx="3673475" cy="275431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61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5876925"/>
            <a:ext cx="9144000" cy="792163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</a:rPr>
              <a:t>Занятия на тренажере</a:t>
            </a:r>
          </a:p>
        </p:txBody>
      </p:sp>
      <p:pic>
        <p:nvPicPr>
          <p:cNvPr id="96259" name="Picture 4" descr="Изображение 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7632700" cy="57245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77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STA5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3527425" cy="253523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55650" y="3068638"/>
            <a:ext cx="2871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Аутогенная тренировка</a:t>
            </a:r>
          </a:p>
        </p:txBody>
      </p:sp>
      <p:pic>
        <p:nvPicPr>
          <p:cNvPr id="10249" name="Picture 4" descr="Изображение 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573463"/>
            <a:ext cx="3600450" cy="27019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5364163" y="6308725"/>
            <a:ext cx="3078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Дыхательная гимнастика</a:t>
            </a:r>
          </a:p>
        </p:txBody>
      </p:sp>
      <p:pic>
        <p:nvPicPr>
          <p:cNvPr id="10253" name="Picture 6" descr="C:\Users\лоиа\Desktop\Рисунок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404813"/>
            <a:ext cx="3743325" cy="255428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5148263" y="3068638"/>
            <a:ext cx="3641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Психотерапевтическая группа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900113" y="6308725"/>
            <a:ext cx="2995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Психологическая группа</a:t>
            </a:r>
          </a:p>
        </p:txBody>
      </p:sp>
      <p:pic>
        <p:nvPicPr>
          <p:cNvPr id="10256" name="Picture 16" descr="DSC001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573463"/>
            <a:ext cx="3600450" cy="2700337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55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00100" y="428604"/>
            <a:ext cx="7675588" cy="624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Терапия занятостью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самообслуживание;</a:t>
            </a:r>
          </a:p>
          <a:p>
            <a:pPr marL="609600" marR="0" lvl="0" indent="-60960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швейная мастерская (сувениры, вышивка бисером,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бисероплетение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ремонт  и пошив одежды);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сварочные работы при ремонтах помещений, спортивных сооружений;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ландшафтный дизайн;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изготовление изделий и сувениров на национальную тематику;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содержание территории  в чистоте;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работы в банно-прачечном корпусе (стирка, глажка);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уход за аквариумами;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уход за растениями: прополка, сбор урожая;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столярная мастерская (изготовление инструментов, утвари, резьба по дереву);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изготовление изделий из пенобетона;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изготовление плетёных изделий;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гончарная работа;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художественная резьба по дереву;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изостудия (рисунок, живопись, лепка, резьба по кости, изготовление мозаик и 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витражей);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работа в зимней теплице.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876925"/>
            <a:ext cx="9144000" cy="647700"/>
          </a:xfrm>
        </p:spPr>
        <p:txBody>
          <a:bodyPr anchor="b"/>
          <a:lstStyle/>
          <a:p>
            <a:pPr marL="0" indent="0" algn="ctr" eaLnBrk="1" hangingPunct="1">
              <a:buFontTx/>
              <a:buNone/>
            </a:pPr>
            <a:r>
              <a:rPr lang="ru-RU" sz="2800" b="1" dirty="0" smtClean="0">
                <a:solidFill>
                  <a:schemeClr val="accent5"/>
                </a:solidFill>
                <a:latin typeface="+mj-lt"/>
              </a:rPr>
              <a:t>Терапия занятостью</a:t>
            </a:r>
          </a:p>
        </p:txBody>
      </p:sp>
      <p:pic>
        <p:nvPicPr>
          <p:cNvPr id="126979" name="Picture 4" descr="Изображение 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404813"/>
            <a:ext cx="3568700" cy="2487612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26980" name="Picture 4" descr="Изображение 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500438"/>
            <a:ext cx="3568700" cy="2430462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26981" name="Picture 4" descr="Изображение 0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448050"/>
            <a:ext cx="3455987" cy="2487613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26982" name="Picture 6" descr="STA500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33375"/>
            <a:ext cx="3455987" cy="2592388"/>
          </a:xfrm>
          <a:prstGeom prst="rect">
            <a:avLst/>
          </a:prstGeom>
          <a:noFill/>
          <a:ln w="38100" algn="in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126983" name="Picture 7" descr="STA50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1916113"/>
            <a:ext cx="2592387" cy="2398712"/>
          </a:xfrm>
          <a:prstGeom prst="rect">
            <a:avLst/>
          </a:prstGeom>
          <a:noFill/>
          <a:ln w="38100" algn="in">
            <a:solidFill>
              <a:srgbClr val="008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0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2976" y="285728"/>
            <a:ext cx="7821637" cy="609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400" dirty="0" smtClean="0">
                <a:latin typeface="+mj-lt"/>
              </a:rPr>
              <a:t>Казенное учреждение ХМАО-Югры «Лемпинский окружной наркологический реабилитационный центр» был открыт  в 2001 году на основании постановления Правительства Ханты-Мансийского автономного округа с целью оказания на  бюджетной основе медико-социальной помощи людям, страдающим </a:t>
            </a:r>
            <a:r>
              <a:rPr lang="ru-RU" sz="2400" dirty="0" err="1" smtClean="0">
                <a:latin typeface="+mj-lt"/>
              </a:rPr>
              <a:t>наркозависимостью</a:t>
            </a:r>
            <a:r>
              <a:rPr lang="ru-RU" sz="2400" dirty="0" smtClean="0">
                <a:latin typeface="+mj-lt"/>
              </a:rPr>
              <a:t>, проживающим на территории ХМАО-Югры. В 2002-м началась работа над программой реабилитации, через год ее согласовали с ведущими российскими психиатрами-наркологами и утвердили в окружном Департаменте здравоохранения.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Программа базируется на положениях концепции реабилитации наркологических больных предложенных НИИ наркологии МЗ и СР «Стандартах (моделях протоколов) реабилитации наркологических больных (алкоголизм, наркомании, токсикомании)». 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Программа находится в русле гуманистических традиций отечественного здравоохранения, согласно которым реабилитационной работе придается большое значение в процессе восстановления пациентов.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6464F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00100" y="188913"/>
            <a:ext cx="7964513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Социотерапевтические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приобретение профессиональных навыков;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проведение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профориентационных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тренингов;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обеспечение информацией: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- о группах само - и взаимопомощи на местах;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- о центрах занятости;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- о вакансиях;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психотерапевтическая поддержка семьи. 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Организация досуга 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чтение литературы для зависимых, психологической, художественной  литературы;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прогулки;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просмотр научно-популярных телепередач;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спортивные мероприятия;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культурно-массовые мероприятия;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ведение дневников, позволяющих проводить самоанализ,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предотвращать влечение к ПАВ, отслеживать чувства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выполнения заданий специалистов;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самообслуживание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Духовно-ориентированные 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мероприятия религиозной направленности: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встречи с представителями православной церкви;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поездки в церковь;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участие в религиозных обрядах;</a:t>
            </a:r>
          </a:p>
          <a:p>
            <a:pPr marL="609600" marR="0" lvl="0" indent="-60960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464F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650" y="6092825"/>
            <a:ext cx="7920038" cy="576263"/>
          </a:xfrm>
          <a:noFill/>
          <a:effectLst>
            <a:outerShdw dist="35921" dir="2700000" algn="ctr" rotWithShape="0">
              <a:srgbClr val="808080"/>
            </a:outerShdw>
          </a:effectLst>
        </p:spPr>
        <p:txBody>
          <a:bodyPr anchor="b"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chemeClr val="accent5"/>
                </a:solidFill>
              </a:rPr>
              <a:t>Организация досуга и отдых</a:t>
            </a:r>
            <a:endParaRPr lang="ru-RU" sz="2800" dirty="0" smtClean="0">
              <a:solidFill>
                <a:schemeClr val="accent5"/>
              </a:solidFill>
            </a:endParaRPr>
          </a:p>
        </p:txBody>
      </p:sp>
      <p:pic>
        <p:nvPicPr>
          <p:cNvPr id="129027" name="Picture 4" descr="C:\Users\лоиа\Desktop\S8300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3816350" cy="2649538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29028" name="Picture 4" descr="C:\Users\лоиа\Desktop\P92101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429000"/>
            <a:ext cx="3746500" cy="25701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29029" name="Picture 4" descr="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429000"/>
            <a:ext cx="3816350" cy="25527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29030" name="Picture 4" descr="STA500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76250"/>
            <a:ext cx="3744912" cy="26590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5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357298"/>
            <a:ext cx="7499350" cy="4800600"/>
          </a:xfrm>
        </p:spPr>
        <p:txBody>
          <a:bodyPr/>
          <a:lstStyle/>
          <a:p>
            <a:pPr algn="just"/>
            <a:r>
              <a:rPr lang="ru-RU" sz="2400" dirty="0" smtClean="0"/>
              <a:t>Эффективность работы нашего учреждения была подтверждена проверками «Ханты-Мансийского клинического психоневрологического диспансера», положительной рецензией специалистов «Санкт-Петербургского научно-исследовательского психоневрологического института им. В.М.Бехтерева», а так же получением сертификата системы менеджмента качества на соответствие требованиям ГОСТ Р ИСО 9001-2008.</a:t>
            </a:r>
          </a:p>
          <a:p>
            <a:pPr algn="just"/>
            <a:r>
              <a:rPr lang="ru-RU" sz="2400" dirty="0" smtClean="0"/>
              <a:t>Разнообразие реабилитационных методик обеспечивает возможность прохождения полноценного курса медико-социальной реабилитации для пациентов из г. </a:t>
            </a:r>
            <a:r>
              <a:rPr lang="ru-RU" sz="2400" dirty="0" smtClean="0"/>
              <a:t>Когалым.</a:t>
            </a:r>
            <a:endParaRPr lang="ru-RU" sz="2400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14422"/>
            <a:ext cx="7499350" cy="4800600"/>
          </a:xfrm>
        </p:spPr>
        <p:txBody>
          <a:bodyPr/>
          <a:lstStyle/>
          <a:p>
            <a:pPr lvl="0" algn="just"/>
            <a:r>
              <a:rPr lang="ru-RU" sz="2300" dirty="0" smtClean="0"/>
              <a:t>Участие наших специалистов в передачах посвященных формированию здорового образа жизни;</a:t>
            </a:r>
          </a:p>
          <a:p>
            <a:pPr lvl="0" algn="just"/>
            <a:r>
              <a:rPr lang="ru-RU" sz="2300" dirty="0" smtClean="0"/>
              <a:t>Размещение на местном телеканале рекламы информационного характера о деятельности реабилитационного центра в виде бегущей строки, проката информационного ролика либо фильма «Выбор»;</a:t>
            </a:r>
          </a:p>
          <a:p>
            <a:pPr lvl="0" algn="just"/>
            <a:r>
              <a:rPr lang="ru-RU" sz="2300" dirty="0" smtClean="0"/>
              <a:t>Размещение в печатных СМИ района информационного объявления о работе реабилитационного центра;</a:t>
            </a:r>
          </a:p>
          <a:p>
            <a:pPr lvl="0" algn="just"/>
            <a:r>
              <a:rPr lang="ru-RU" sz="2300" dirty="0" smtClean="0"/>
              <a:t>Размещение информации о работе реабилитационного центра в виде наружной городской рекламы.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357430"/>
            <a:ext cx="7499350" cy="178595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TA501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80"/>
            <a:ext cx="6577013" cy="49323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5929330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+mj-lt"/>
              </a:rPr>
              <a:t>Контрольно-пропускной пункт</a:t>
            </a:r>
            <a:endParaRPr lang="ru-RU" sz="32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00099" y="260350"/>
            <a:ext cx="7893075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Пациент, поступающий в учреждение, проходит за время реабилитации  несколько этапов, меняющих его отношение к употреблению наркотиков и взаимоотношению с обществом. 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Этапы реабилитации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— это обособленные по функциональному и временному признаку, по применяемым методам и средствам группы работ, являющиеся необходимым условием протекания процесса. </a:t>
            </a:r>
            <a:r>
              <a:rPr lang="ru-RU" sz="2400" dirty="0" smtClean="0">
                <a:latin typeface="+mn-lt"/>
              </a:rPr>
              <a:t>Существует 3 этапа реабилитации – 1-й адаптационный, 2-й интеграционный и 3-й – стабилизационный.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 этой связи принципы последовательности,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этапности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и комплексности лечебно-реабилитационного процесса предполагают переход от медико-психологических к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психо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- социальным мероприятиям.</a:t>
            </a:r>
          </a:p>
          <a:p>
            <a:pPr lvl="0" algn="just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400" dirty="0" smtClean="0">
                <a:latin typeface="+mj-lt"/>
              </a:rPr>
              <a:t>Процесс реабилитации заключается в активной последовательной позитивной реорганизации жизненной ситуации пациента во всех ее личных и социальных аспектах с учетом  реально достижимых конкретных результатов.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6464F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TA502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80"/>
            <a:ext cx="6769100" cy="50768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6000768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Отделение социальной и медицинской реабилитации №1</a:t>
            </a:r>
            <a:endParaRPr lang="ru-RU" sz="20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00100" y="142852"/>
            <a:ext cx="796451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территории Центра функционируют учебно-производственные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мастерские 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художественной мастерской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обучаются азам живописи, росписи по ткани и дереву, изготавливают изделия из кости, развивается и восстанавливается мелкая моторика.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столярной мастерской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пациенты обучаются  не только столярным навыкам  и строительным работам, но и осваивают  резьбу по дереву.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швейной мастерской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пациенты  приобретают  навыки швейного дела,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бисероплетения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работы с кожей, вышивания. Творческий процесс увлекает не только девушек, но и юношей.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теплице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пациенты самостоятельно выращивают овощи и рассаду.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крольчатнике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пациенты выращивают и ухаживают за кроликами, что обеспечивает повышение ответственности за результаты собственного труда.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6021388"/>
            <a:ext cx="9144000" cy="620712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</a:rPr>
              <a:t>Столярная мастерская</a:t>
            </a:r>
          </a:p>
        </p:txBody>
      </p:sp>
      <p:pic>
        <p:nvPicPr>
          <p:cNvPr id="52227" name="Picture 4" descr="Изображение 0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7270750" cy="54530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72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лоиа\Desktop\STA5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85728"/>
            <a:ext cx="4248150" cy="264320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" name="Picture 6" descr="STA501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357562"/>
            <a:ext cx="4248150" cy="254317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4" name="Picture 5" descr="STA501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85728"/>
            <a:ext cx="2879725" cy="564360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14480" y="6143644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+mj-lt"/>
              </a:rPr>
              <a:t>Изделия столярной мастерской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5" descr="Изображение 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500438"/>
            <a:ext cx="3671888" cy="275431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73734" name="Picture 4" descr="C:\Users\лоиа\Desktop\STA5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33375"/>
            <a:ext cx="3673475" cy="262731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5580063" y="3068638"/>
            <a:ext cx="2859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Тепличное производство</a:t>
            </a:r>
          </a:p>
        </p:txBody>
      </p:sp>
      <p:pic>
        <p:nvPicPr>
          <p:cNvPr id="73736" name="Picture 5" descr="STA50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33375"/>
            <a:ext cx="3527425" cy="264636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1692275" y="3068638"/>
            <a:ext cx="1214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Столовая</a:t>
            </a:r>
          </a:p>
        </p:txBody>
      </p:sp>
      <p:pic>
        <p:nvPicPr>
          <p:cNvPr id="73738" name="Picture 4" descr="Изображение 0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3500438"/>
            <a:ext cx="3671888" cy="2754312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5795963" y="6308725"/>
            <a:ext cx="222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Компьютерный зал</a:t>
            </a: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331913" y="6165850"/>
            <a:ext cx="190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Душ </a:t>
            </a:r>
            <a:r>
              <a:rPr lang="ru-RU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Шарко</a:t>
            </a:r>
            <a:endParaRPr lang="ru-RU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advClick="0" advTm="4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1460</TotalTime>
  <Words>940</Words>
  <Application>Microsoft Office PowerPoint</Application>
  <PresentationFormat>Экран (4:3)</PresentationFormat>
  <Paragraphs>127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«Опыт работы КУ ХМАО-Югры «Лемпинский окружной наркологический реабилитационный центр»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Выводы:</vt:lpstr>
      <vt:lpstr>Предложения: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мероприятий  по развитию У ХМАО-Югры «Лемпинский наркологический реабилитационный центр» на 2011-2013 годы</dc:title>
  <dc:creator>ячсмит</dc:creator>
  <cp:lastModifiedBy>User</cp:lastModifiedBy>
  <cp:revision>116</cp:revision>
  <dcterms:created xsi:type="dcterms:W3CDTF">2010-10-15T05:26:40Z</dcterms:created>
  <dcterms:modified xsi:type="dcterms:W3CDTF">2013-12-19T09:13:35Z</dcterms:modified>
</cp:coreProperties>
</file>